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t Singhal" userId="e8ea4d9e-91e9-4476-bf0f-f193e81eebfd" providerId="ADAL" clId="{AC2B107F-F2E4-47C1-8CF7-0F574B340933}"/>
    <pc:docChg chg="modSld">
      <pc:chgData name="Akshat Singhal" userId="e8ea4d9e-91e9-4476-bf0f-f193e81eebfd" providerId="ADAL" clId="{AC2B107F-F2E4-47C1-8CF7-0F574B340933}" dt="2023-01-06T19:03:00.693" v="0" actId="20577"/>
      <pc:docMkLst>
        <pc:docMk/>
      </pc:docMkLst>
      <pc:sldChg chg="modSp mod">
        <pc:chgData name="Akshat Singhal" userId="e8ea4d9e-91e9-4476-bf0f-f193e81eebfd" providerId="ADAL" clId="{AC2B107F-F2E4-47C1-8CF7-0F574B340933}" dt="2023-01-06T19:03:00.693" v="0" actId="20577"/>
        <pc:sldMkLst>
          <pc:docMk/>
          <pc:sldMk cId="1106485454" sldId="262"/>
        </pc:sldMkLst>
        <pc:spChg chg="mod">
          <ac:chgData name="Akshat Singhal" userId="e8ea4d9e-91e9-4476-bf0f-f193e81eebfd" providerId="ADAL" clId="{AC2B107F-F2E4-47C1-8CF7-0F574B340933}" dt="2023-01-06T19:03:00.693" v="0" actId="20577"/>
          <ac:spMkLst>
            <pc:docMk/>
            <pc:sldMk cId="1106485454" sldId="262"/>
            <ac:spMk id="5" creationId="{40A3C5CF-700D-39E0-D35E-0798FCFD7C0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F3C2E-D6B7-4E3A-AD1F-6AAEE71CD40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8A9217D-6EC2-49B7-9B88-F3C1E83939D1}">
      <dgm:prSet/>
      <dgm:spPr/>
      <dgm:t>
        <a:bodyPr/>
        <a:lstStyle/>
        <a:p>
          <a:r>
            <a:rPr lang="en-US"/>
            <a:t>The rising of corona virus or covid 19 shows the importance of masks in our life, which helps in preventing and ultimately defeating the corona virus. </a:t>
          </a:r>
        </a:p>
      </dgm:t>
    </dgm:pt>
    <dgm:pt modelId="{E332D491-132A-408C-9505-459F9E9A42D9}" type="parTrans" cxnId="{0D214F19-5875-4ADB-A64F-DB5E83C18DB2}">
      <dgm:prSet/>
      <dgm:spPr/>
      <dgm:t>
        <a:bodyPr/>
        <a:lstStyle/>
        <a:p>
          <a:endParaRPr lang="en-US"/>
        </a:p>
      </dgm:t>
    </dgm:pt>
    <dgm:pt modelId="{10ADBF9D-7C84-45ED-9B3A-BDF0AFAAAEB7}" type="sibTrans" cxnId="{0D214F19-5875-4ADB-A64F-DB5E83C18DB2}">
      <dgm:prSet/>
      <dgm:spPr/>
      <dgm:t>
        <a:bodyPr/>
        <a:lstStyle/>
        <a:p>
          <a:endParaRPr lang="en-US"/>
        </a:p>
      </dgm:t>
    </dgm:pt>
    <dgm:pt modelId="{9277ECD0-B2E4-433B-A1DD-F8B8544DF5B9}">
      <dgm:prSet/>
      <dgm:spPr/>
      <dgm:t>
        <a:bodyPr/>
        <a:lstStyle/>
        <a:p>
          <a:r>
            <a:rPr lang="en-US" dirty="0"/>
            <a:t>But sometimes people get careless and forget to put on their masks and go to public gathering. Now one way to stop that is to hire security to ensure proper mask on each person’s face, but as simple as it may seems it is a hectic task as we need no monitor each and every person all the time. </a:t>
          </a:r>
        </a:p>
      </dgm:t>
    </dgm:pt>
    <dgm:pt modelId="{0F82608F-8BE2-42B0-ACB4-11D4CB98245C}" type="parTrans" cxnId="{0903BC1D-33BA-47FD-8AEA-ADCC3CD91D20}">
      <dgm:prSet/>
      <dgm:spPr/>
      <dgm:t>
        <a:bodyPr/>
        <a:lstStyle/>
        <a:p>
          <a:endParaRPr lang="en-US"/>
        </a:p>
      </dgm:t>
    </dgm:pt>
    <dgm:pt modelId="{C2096CA4-F9EF-4CE5-BD33-2968704543E8}" type="sibTrans" cxnId="{0903BC1D-33BA-47FD-8AEA-ADCC3CD91D20}">
      <dgm:prSet/>
      <dgm:spPr/>
      <dgm:t>
        <a:bodyPr/>
        <a:lstStyle/>
        <a:p>
          <a:endParaRPr lang="en-US"/>
        </a:p>
      </dgm:t>
    </dgm:pt>
    <dgm:pt modelId="{E9867DFC-9F76-4FD6-8671-7372D31FB8D6}">
      <dgm:prSet/>
      <dgm:spPr/>
      <dgm:t>
        <a:bodyPr/>
        <a:lstStyle/>
        <a:p>
          <a:r>
            <a:rPr lang="en-US"/>
            <a:t>So to solve this problem here comes the power of machine learning to saves the day. I am building a face mask detection using custom vision and deep learning concepts which will help in detecting mask on people faces using camera.</a:t>
          </a:r>
        </a:p>
      </dgm:t>
    </dgm:pt>
    <dgm:pt modelId="{F3CD27A8-DF91-427E-B178-E9FFCFA743E0}" type="parTrans" cxnId="{F3EA9241-0A44-436C-9F19-E65C0E403FFF}">
      <dgm:prSet/>
      <dgm:spPr/>
      <dgm:t>
        <a:bodyPr/>
        <a:lstStyle/>
        <a:p>
          <a:endParaRPr lang="en-US"/>
        </a:p>
      </dgm:t>
    </dgm:pt>
    <dgm:pt modelId="{212BD97E-8603-4C7E-8314-163CDF9F59A1}" type="sibTrans" cxnId="{F3EA9241-0A44-436C-9F19-E65C0E403FFF}">
      <dgm:prSet/>
      <dgm:spPr/>
      <dgm:t>
        <a:bodyPr/>
        <a:lstStyle/>
        <a:p>
          <a:endParaRPr lang="en-US"/>
        </a:p>
      </dgm:t>
    </dgm:pt>
    <dgm:pt modelId="{1785BC98-AFAE-4983-AE7F-866D069B4971}" type="pres">
      <dgm:prSet presAssocID="{709F3C2E-D6B7-4E3A-AD1F-6AAEE71CD40C}" presName="outerComposite" presStyleCnt="0">
        <dgm:presLayoutVars>
          <dgm:chMax val="5"/>
          <dgm:dir/>
          <dgm:resizeHandles val="exact"/>
        </dgm:presLayoutVars>
      </dgm:prSet>
      <dgm:spPr/>
    </dgm:pt>
    <dgm:pt modelId="{8A8B2483-5478-4C37-A0B0-90A6F9C36F3E}" type="pres">
      <dgm:prSet presAssocID="{709F3C2E-D6B7-4E3A-AD1F-6AAEE71CD40C}" presName="dummyMaxCanvas" presStyleCnt="0">
        <dgm:presLayoutVars/>
      </dgm:prSet>
      <dgm:spPr/>
    </dgm:pt>
    <dgm:pt modelId="{F3792C25-9C38-4DEA-81FC-361CA6719423}" type="pres">
      <dgm:prSet presAssocID="{709F3C2E-D6B7-4E3A-AD1F-6AAEE71CD40C}" presName="ThreeNodes_1" presStyleLbl="node1" presStyleIdx="0" presStyleCnt="3">
        <dgm:presLayoutVars>
          <dgm:bulletEnabled val="1"/>
        </dgm:presLayoutVars>
      </dgm:prSet>
      <dgm:spPr/>
    </dgm:pt>
    <dgm:pt modelId="{21D90AA5-C7C7-41CD-9A9F-EECEA4CDA334}" type="pres">
      <dgm:prSet presAssocID="{709F3C2E-D6B7-4E3A-AD1F-6AAEE71CD40C}" presName="ThreeNodes_2" presStyleLbl="node1" presStyleIdx="1" presStyleCnt="3">
        <dgm:presLayoutVars>
          <dgm:bulletEnabled val="1"/>
        </dgm:presLayoutVars>
      </dgm:prSet>
      <dgm:spPr/>
    </dgm:pt>
    <dgm:pt modelId="{E7C065E7-F7F9-4920-87C8-7D8104DCF8F3}" type="pres">
      <dgm:prSet presAssocID="{709F3C2E-D6B7-4E3A-AD1F-6AAEE71CD40C}" presName="ThreeNodes_3" presStyleLbl="node1" presStyleIdx="2" presStyleCnt="3">
        <dgm:presLayoutVars>
          <dgm:bulletEnabled val="1"/>
        </dgm:presLayoutVars>
      </dgm:prSet>
      <dgm:spPr/>
    </dgm:pt>
    <dgm:pt modelId="{32C1AAD2-D366-41F1-A099-F3C25BC164BC}" type="pres">
      <dgm:prSet presAssocID="{709F3C2E-D6B7-4E3A-AD1F-6AAEE71CD40C}" presName="ThreeConn_1-2" presStyleLbl="fgAccFollowNode1" presStyleIdx="0" presStyleCnt="2">
        <dgm:presLayoutVars>
          <dgm:bulletEnabled val="1"/>
        </dgm:presLayoutVars>
      </dgm:prSet>
      <dgm:spPr/>
    </dgm:pt>
    <dgm:pt modelId="{AD215321-3275-4A6F-8E3F-D413CDA0967C}" type="pres">
      <dgm:prSet presAssocID="{709F3C2E-D6B7-4E3A-AD1F-6AAEE71CD40C}" presName="ThreeConn_2-3" presStyleLbl="fgAccFollowNode1" presStyleIdx="1" presStyleCnt="2">
        <dgm:presLayoutVars>
          <dgm:bulletEnabled val="1"/>
        </dgm:presLayoutVars>
      </dgm:prSet>
      <dgm:spPr/>
    </dgm:pt>
    <dgm:pt modelId="{31D3E7C4-42F7-4C8F-AF12-C6F1AFD327F5}" type="pres">
      <dgm:prSet presAssocID="{709F3C2E-D6B7-4E3A-AD1F-6AAEE71CD40C}" presName="ThreeNodes_1_text" presStyleLbl="node1" presStyleIdx="2" presStyleCnt="3">
        <dgm:presLayoutVars>
          <dgm:bulletEnabled val="1"/>
        </dgm:presLayoutVars>
      </dgm:prSet>
      <dgm:spPr/>
    </dgm:pt>
    <dgm:pt modelId="{74F0BFFB-7537-4A70-850E-E26D61814689}" type="pres">
      <dgm:prSet presAssocID="{709F3C2E-D6B7-4E3A-AD1F-6AAEE71CD40C}" presName="ThreeNodes_2_text" presStyleLbl="node1" presStyleIdx="2" presStyleCnt="3">
        <dgm:presLayoutVars>
          <dgm:bulletEnabled val="1"/>
        </dgm:presLayoutVars>
      </dgm:prSet>
      <dgm:spPr/>
    </dgm:pt>
    <dgm:pt modelId="{BD556756-5AB8-416E-B497-3282242F2474}" type="pres">
      <dgm:prSet presAssocID="{709F3C2E-D6B7-4E3A-AD1F-6AAEE71CD40C}" presName="ThreeNodes_3_text" presStyleLbl="node1" presStyleIdx="2" presStyleCnt="3">
        <dgm:presLayoutVars>
          <dgm:bulletEnabled val="1"/>
        </dgm:presLayoutVars>
      </dgm:prSet>
      <dgm:spPr/>
    </dgm:pt>
  </dgm:ptLst>
  <dgm:cxnLst>
    <dgm:cxn modelId="{44CDEE02-2F1E-4876-A649-C1C285861AC6}" type="presOf" srcId="{E9867DFC-9F76-4FD6-8671-7372D31FB8D6}" destId="{E7C065E7-F7F9-4920-87C8-7D8104DCF8F3}" srcOrd="0" destOrd="0" presId="urn:microsoft.com/office/officeart/2005/8/layout/vProcess5"/>
    <dgm:cxn modelId="{0D214F19-5875-4ADB-A64F-DB5E83C18DB2}" srcId="{709F3C2E-D6B7-4E3A-AD1F-6AAEE71CD40C}" destId="{E8A9217D-6EC2-49B7-9B88-F3C1E83939D1}" srcOrd="0" destOrd="0" parTransId="{E332D491-132A-408C-9505-459F9E9A42D9}" sibTransId="{10ADBF9D-7C84-45ED-9B3A-BDF0AFAAAEB7}"/>
    <dgm:cxn modelId="{0903BC1D-33BA-47FD-8AEA-ADCC3CD91D20}" srcId="{709F3C2E-D6B7-4E3A-AD1F-6AAEE71CD40C}" destId="{9277ECD0-B2E4-433B-A1DD-F8B8544DF5B9}" srcOrd="1" destOrd="0" parTransId="{0F82608F-8BE2-42B0-ACB4-11D4CB98245C}" sibTransId="{C2096CA4-F9EF-4CE5-BD33-2968704543E8}"/>
    <dgm:cxn modelId="{0AA74520-AE77-4A08-AB9B-12B311168693}" type="presOf" srcId="{E8A9217D-6EC2-49B7-9B88-F3C1E83939D1}" destId="{F3792C25-9C38-4DEA-81FC-361CA6719423}" srcOrd="0" destOrd="0" presId="urn:microsoft.com/office/officeart/2005/8/layout/vProcess5"/>
    <dgm:cxn modelId="{98C2FE25-F7B4-46DF-89AB-0ABB3FD4AB5A}" type="presOf" srcId="{C2096CA4-F9EF-4CE5-BD33-2968704543E8}" destId="{AD215321-3275-4A6F-8E3F-D413CDA0967C}" srcOrd="0" destOrd="0" presId="urn:microsoft.com/office/officeart/2005/8/layout/vProcess5"/>
    <dgm:cxn modelId="{6E917A3A-626F-4003-9824-2038086E2A66}" type="presOf" srcId="{E8A9217D-6EC2-49B7-9B88-F3C1E83939D1}" destId="{31D3E7C4-42F7-4C8F-AF12-C6F1AFD327F5}" srcOrd="1" destOrd="0" presId="urn:microsoft.com/office/officeart/2005/8/layout/vProcess5"/>
    <dgm:cxn modelId="{7072F83A-E18A-4F9C-BC20-72DA555D0CEB}" type="presOf" srcId="{10ADBF9D-7C84-45ED-9B3A-BDF0AFAAAEB7}" destId="{32C1AAD2-D366-41F1-A099-F3C25BC164BC}" srcOrd="0" destOrd="0" presId="urn:microsoft.com/office/officeart/2005/8/layout/vProcess5"/>
    <dgm:cxn modelId="{F3EA9241-0A44-436C-9F19-E65C0E403FFF}" srcId="{709F3C2E-D6B7-4E3A-AD1F-6AAEE71CD40C}" destId="{E9867DFC-9F76-4FD6-8671-7372D31FB8D6}" srcOrd="2" destOrd="0" parTransId="{F3CD27A8-DF91-427E-B178-E9FFCFA743E0}" sibTransId="{212BD97E-8603-4C7E-8314-163CDF9F59A1}"/>
    <dgm:cxn modelId="{7FEF5356-0F06-49C0-A183-53FEE8AC2BB5}" type="presOf" srcId="{709F3C2E-D6B7-4E3A-AD1F-6AAEE71CD40C}" destId="{1785BC98-AFAE-4983-AE7F-866D069B4971}" srcOrd="0" destOrd="0" presId="urn:microsoft.com/office/officeart/2005/8/layout/vProcess5"/>
    <dgm:cxn modelId="{65A17EDC-D6B3-48A3-BE2B-B7BDA921E52B}" type="presOf" srcId="{9277ECD0-B2E4-433B-A1DD-F8B8544DF5B9}" destId="{21D90AA5-C7C7-41CD-9A9F-EECEA4CDA334}" srcOrd="0" destOrd="0" presId="urn:microsoft.com/office/officeart/2005/8/layout/vProcess5"/>
    <dgm:cxn modelId="{AA9F27E3-F1C4-41A7-95A3-6AB72AFDAE8F}" type="presOf" srcId="{9277ECD0-B2E4-433B-A1DD-F8B8544DF5B9}" destId="{74F0BFFB-7537-4A70-850E-E26D61814689}" srcOrd="1" destOrd="0" presId="urn:microsoft.com/office/officeart/2005/8/layout/vProcess5"/>
    <dgm:cxn modelId="{8A38FEE5-2CB5-4D53-BDE5-0FA737A83C65}" type="presOf" srcId="{E9867DFC-9F76-4FD6-8671-7372D31FB8D6}" destId="{BD556756-5AB8-416E-B497-3282242F2474}" srcOrd="1" destOrd="0" presId="urn:microsoft.com/office/officeart/2005/8/layout/vProcess5"/>
    <dgm:cxn modelId="{70BD31C2-1AEF-477B-867C-9671EE2B7EB9}" type="presParOf" srcId="{1785BC98-AFAE-4983-AE7F-866D069B4971}" destId="{8A8B2483-5478-4C37-A0B0-90A6F9C36F3E}" srcOrd="0" destOrd="0" presId="urn:microsoft.com/office/officeart/2005/8/layout/vProcess5"/>
    <dgm:cxn modelId="{0D3C46BC-EC84-408A-B905-329548008545}" type="presParOf" srcId="{1785BC98-AFAE-4983-AE7F-866D069B4971}" destId="{F3792C25-9C38-4DEA-81FC-361CA6719423}" srcOrd="1" destOrd="0" presId="urn:microsoft.com/office/officeart/2005/8/layout/vProcess5"/>
    <dgm:cxn modelId="{CC01AB8D-95FE-4434-9A0C-D653BC230432}" type="presParOf" srcId="{1785BC98-AFAE-4983-AE7F-866D069B4971}" destId="{21D90AA5-C7C7-41CD-9A9F-EECEA4CDA334}" srcOrd="2" destOrd="0" presId="urn:microsoft.com/office/officeart/2005/8/layout/vProcess5"/>
    <dgm:cxn modelId="{CADA0A44-EC52-4749-9596-B9BDDE3BDEBD}" type="presParOf" srcId="{1785BC98-AFAE-4983-AE7F-866D069B4971}" destId="{E7C065E7-F7F9-4920-87C8-7D8104DCF8F3}" srcOrd="3" destOrd="0" presId="urn:microsoft.com/office/officeart/2005/8/layout/vProcess5"/>
    <dgm:cxn modelId="{83ECF5E6-10F1-4C0F-8F05-ABD83B07B6E2}" type="presParOf" srcId="{1785BC98-AFAE-4983-AE7F-866D069B4971}" destId="{32C1AAD2-D366-41F1-A099-F3C25BC164BC}" srcOrd="4" destOrd="0" presId="urn:microsoft.com/office/officeart/2005/8/layout/vProcess5"/>
    <dgm:cxn modelId="{88017C16-8B9B-4969-B566-DB3722B038D8}" type="presParOf" srcId="{1785BC98-AFAE-4983-AE7F-866D069B4971}" destId="{AD215321-3275-4A6F-8E3F-D413CDA0967C}" srcOrd="5" destOrd="0" presId="urn:microsoft.com/office/officeart/2005/8/layout/vProcess5"/>
    <dgm:cxn modelId="{E403B7CE-9C23-4399-AC6B-1D7E759FA487}" type="presParOf" srcId="{1785BC98-AFAE-4983-AE7F-866D069B4971}" destId="{31D3E7C4-42F7-4C8F-AF12-C6F1AFD327F5}" srcOrd="6" destOrd="0" presId="urn:microsoft.com/office/officeart/2005/8/layout/vProcess5"/>
    <dgm:cxn modelId="{E83C776C-298C-4DA2-B53D-9C4AD793CE4C}" type="presParOf" srcId="{1785BC98-AFAE-4983-AE7F-866D069B4971}" destId="{74F0BFFB-7537-4A70-850E-E26D61814689}" srcOrd="7" destOrd="0" presId="urn:microsoft.com/office/officeart/2005/8/layout/vProcess5"/>
    <dgm:cxn modelId="{B494624F-C1DD-4D66-AF99-38F90F63B4DB}" type="presParOf" srcId="{1785BC98-AFAE-4983-AE7F-866D069B4971}" destId="{BD556756-5AB8-416E-B497-3282242F247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92C25-9C38-4DEA-81FC-361CA6719423}">
      <dsp:nvSpPr>
        <dsp:cNvPr id="0" name=""/>
        <dsp:cNvSpPr/>
      </dsp:nvSpPr>
      <dsp:spPr>
        <a:xfrm>
          <a:off x="0" y="0"/>
          <a:ext cx="8566353" cy="1333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rising of corona virus or covid 19 shows the importance of masks in our life, which helps in preventing and ultimately defeating the corona virus. </a:t>
          </a:r>
        </a:p>
      </dsp:txBody>
      <dsp:txXfrm>
        <a:off x="39059" y="39059"/>
        <a:ext cx="7127320" cy="1255458"/>
      </dsp:txXfrm>
    </dsp:sp>
    <dsp:sp modelId="{21D90AA5-C7C7-41CD-9A9F-EECEA4CDA334}">
      <dsp:nvSpPr>
        <dsp:cNvPr id="0" name=""/>
        <dsp:cNvSpPr/>
      </dsp:nvSpPr>
      <dsp:spPr>
        <a:xfrm>
          <a:off x="755854" y="1555839"/>
          <a:ext cx="8566353" cy="1333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But sometimes people get careless and forget to put on their masks and go to public gathering. Now one way to stop that is to hire security to ensure proper mask on each person’s face, but as simple as it may seems it is a hectic task as we need no monitor each and every person all the time. </a:t>
          </a:r>
        </a:p>
      </dsp:txBody>
      <dsp:txXfrm>
        <a:off x="794913" y="1594898"/>
        <a:ext cx="6865555" cy="1255458"/>
      </dsp:txXfrm>
    </dsp:sp>
    <dsp:sp modelId="{E7C065E7-F7F9-4920-87C8-7D8104DCF8F3}">
      <dsp:nvSpPr>
        <dsp:cNvPr id="0" name=""/>
        <dsp:cNvSpPr/>
      </dsp:nvSpPr>
      <dsp:spPr>
        <a:xfrm>
          <a:off x="1511709" y="3111679"/>
          <a:ext cx="8566353" cy="13335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So to solve this problem here comes the power of machine learning to saves the day. I am building a face mask detection using custom vision and deep learning concepts which will help in detecting mask on people faces using camera.</a:t>
          </a:r>
        </a:p>
      </dsp:txBody>
      <dsp:txXfrm>
        <a:off x="1550768" y="3150738"/>
        <a:ext cx="6865555" cy="1255458"/>
      </dsp:txXfrm>
    </dsp:sp>
    <dsp:sp modelId="{32C1AAD2-D366-41F1-A099-F3C25BC164BC}">
      <dsp:nvSpPr>
        <dsp:cNvPr id="0" name=""/>
        <dsp:cNvSpPr/>
      </dsp:nvSpPr>
      <dsp:spPr>
        <a:xfrm>
          <a:off x="7699528" y="1011295"/>
          <a:ext cx="866824" cy="8668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894563" y="1011295"/>
        <a:ext cx="476754" cy="652285"/>
      </dsp:txXfrm>
    </dsp:sp>
    <dsp:sp modelId="{AD215321-3275-4A6F-8E3F-D413CDA0967C}">
      <dsp:nvSpPr>
        <dsp:cNvPr id="0" name=""/>
        <dsp:cNvSpPr/>
      </dsp:nvSpPr>
      <dsp:spPr>
        <a:xfrm>
          <a:off x="8455383" y="2558244"/>
          <a:ext cx="866824" cy="86682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0418" y="2558244"/>
        <a:ext cx="476754" cy="6522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30D5-5BEC-8F9D-D63D-2314BF9AB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7388E-5C25-EA58-7ADB-75CE56561B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88076E-68A8-BFEA-8CAE-4065803AE309}"/>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D97A7CFA-CA7B-E8C9-C832-3239A1884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3D232-A3B3-CD1F-0B87-6B8B1CF9CC7E}"/>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297836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F535-CBE2-4F6C-ADCE-D26F92137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BAB2F2-DC3D-6E1C-8186-C34E6A7EBC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FD5F2-95BA-7DE3-344F-6BDC9F204324}"/>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9180FF05-E969-4361-7BA5-5A4403606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B9766-2012-090C-7AE9-71C27B8D08E2}"/>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169517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C8C48-A6AB-472D-8086-5EC84D8CD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1DDFCA-7570-F235-2A29-DE5D2D78FE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BBDE4-C75F-A309-0F9F-D5DEB2149914}"/>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8650E424-328F-A759-5FA0-4A6E89A5A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B537E-9045-0D9C-1A8E-FE98627F3896}"/>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73157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40D18-DCBE-0F35-5653-AC250EBB7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8FED1-F7F0-8989-183C-513E1C8D9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85E16-53A8-6A64-706E-C48924DC8687}"/>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672A24EE-815C-3BA3-24EA-AEFED23D6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E144C-1DBB-2AAF-B7B4-5706629221B0}"/>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302660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DD63-C6E8-B2DB-2EC2-8E278A798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82ACE-25F5-79D1-6EA0-56B0994C6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64A7E0-6918-7B3C-4324-78C23F7CDE2D}"/>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F5D0180A-165F-82C5-53C9-6F2238160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8D171-7159-E19E-AFF5-CCD42B8C35DA}"/>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164434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2ED5-58F7-ECDF-854D-960A7491BD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8D3A5-99FB-4CDD-2F3C-1CD59236F8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E3D7E6-813C-D7B9-F702-80388B6FD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CED7F-DA34-5134-312C-4A1C071C30FF}"/>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6" name="Footer Placeholder 5">
            <a:extLst>
              <a:ext uri="{FF2B5EF4-FFF2-40B4-BE49-F238E27FC236}">
                <a16:creationId xmlns:a16="http://schemas.microsoft.com/office/drawing/2014/main" id="{2B5A2F81-4368-D8E7-F4D5-2299E9C305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3E800-7C85-F7A3-4DB2-F051AEC86523}"/>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324291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0A49-8AA3-4FC1-BF9C-6D70EF9111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664589-849F-A983-9A9F-BD80C1C31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8E2ED9-B7CC-1D0D-520A-124870C086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CAFDAC-143C-C8EA-709D-090ABCD22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E0A897-9CBC-1573-8380-30ACDF4C08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2D76B-8489-3FE5-C39C-5838F27FB1E0}"/>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8" name="Footer Placeholder 7">
            <a:extLst>
              <a:ext uri="{FF2B5EF4-FFF2-40B4-BE49-F238E27FC236}">
                <a16:creationId xmlns:a16="http://schemas.microsoft.com/office/drawing/2014/main" id="{6BC28CA4-AD5E-B883-B967-6B5024CD99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62784C-1AA8-5C5B-B212-99BE6A1E21C2}"/>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993657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3C8C-6140-E0D1-C26A-A045B33060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C4ACF5-C08A-0167-E803-E0757E0BB1FA}"/>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4" name="Footer Placeholder 3">
            <a:extLst>
              <a:ext uri="{FF2B5EF4-FFF2-40B4-BE49-F238E27FC236}">
                <a16:creationId xmlns:a16="http://schemas.microsoft.com/office/drawing/2014/main" id="{E9F063AA-D731-3AE3-E695-9938D1683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A86B13-BE0A-8075-D876-DE3ECF1FDAA7}"/>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325351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592182-7E70-8B36-1BAC-81E19C9DCE13}"/>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3" name="Footer Placeholder 2">
            <a:extLst>
              <a:ext uri="{FF2B5EF4-FFF2-40B4-BE49-F238E27FC236}">
                <a16:creationId xmlns:a16="http://schemas.microsoft.com/office/drawing/2014/main" id="{0C3DDE71-6AA8-8FA0-CA8B-AC9B60E0B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D5AFD-9C0E-1137-AC3A-5888141985AC}"/>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302537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02CF-2B8F-A6A9-14FE-37C1554BE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FD40D9-08EE-6B88-86CF-6691CA9764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4041E-1091-0FF4-1B9F-C6174D173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B0532-0E17-F776-9AF9-808B0C064E43}"/>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6" name="Footer Placeholder 5">
            <a:extLst>
              <a:ext uri="{FF2B5EF4-FFF2-40B4-BE49-F238E27FC236}">
                <a16:creationId xmlns:a16="http://schemas.microsoft.com/office/drawing/2014/main" id="{C9ABCC1F-344A-0992-731A-439D7BF01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C2921-52D7-8779-A7BA-2B7B76820919}"/>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312272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11EB-C0E3-A4BF-9376-8A4EE578C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52C3BC-5EC8-0FCC-57DD-996EC5A8A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329E0-4625-2EA3-304F-709E02E38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0A1AF-919C-7379-7D25-F5B5AD5432E7}"/>
              </a:ext>
            </a:extLst>
          </p:cNvPr>
          <p:cNvSpPr>
            <a:spLocks noGrp="1"/>
          </p:cNvSpPr>
          <p:nvPr>
            <p:ph type="dt" sz="half" idx="10"/>
          </p:nvPr>
        </p:nvSpPr>
        <p:spPr/>
        <p:txBody>
          <a:bodyPr/>
          <a:lstStyle/>
          <a:p>
            <a:fld id="{7BD0213F-0CB7-4B40-B6AC-B745A45404DB}" type="datetimeFigureOut">
              <a:rPr lang="en-US" smtClean="0"/>
              <a:t>1/7/2023</a:t>
            </a:fld>
            <a:endParaRPr lang="en-US"/>
          </a:p>
        </p:txBody>
      </p:sp>
      <p:sp>
        <p:nvSpPr>
          <p:cNvPr id="6" name="Footer Placeholder 5">
            <a:extLst>
              <a:ext uri="{FF2B5EF4-FFF2-40B4-BE49-F238E27FC236}">
                <a16:creationId xmlns:a16="http://schemas.microsoft.com/office/drawing/2014/main" id="{A21CD260-F60A-4B69-33C5-3B887C63F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617B05-D254-8B02-13F0-BE97520CAA7C}"/>
              </a:ext>
            </a:extLst>
          </p:cNvPr>
          <p:cNvSpPr>
            <a:spLocks noGrp="1"/>
          </p:cNvSpPr>
          <p:nvPr>
            <p:ph type="sldNum" sz="quarter" idx="12"/>
          </p:nvPr>
        </p:nvSpPr>
        <p:spPr/>
        <p:txBody>
          <a:bodyPr/>
          <a:lstStyle/>
          <a:p>
            <a:fld id="{B113F70F-740E-4FDD-A4E6-A7EA47AA6176}" type="slidenum">
              <a:rPr lang="en-US" smtClean="0"/>
              <a:t>‹#›</a:t>
            </a:fld>
            <a:endParaRPr lang="en-US"/>
          </a:p>
        </p:txBody>
      </p:sp>
    </p:spTree>
    <p:extLst>
      <p:ext uri="{BB962C8B-B14F-4D97-AF65-F5344CB8AC3E}">
        <p14:creationId xmlns:p14="http://schemas.microsoft.com/office/powerpoint/2010/main" val="2210794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166C1-628B-8B6E-04A8-86513AB84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982BB4-53F4-EC3D-5608-D18BFD8844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46AAB-58D9-5A28-FF5B-96E3B1607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0213F-0CB7-4B40-B6AC-B745A45404DB}" type="datetimeFigureOut">
              <a:rPr lang="en-US" smtClean="0"/>
              <a:t>1/7/2023</a:t>
            </a:fld>
            <a:endParaRPr lang="en-US"/>
          </a:p>
        </p:txBody>
      </p:sp>
      <p:sp>
        <p:nvSpPr>
          <p:cNvPr id="5" name="Footer Placeholder 4">
            <a:extLst>
              <a:ext uri="{FF2B5EF4-FFF2-40B4-BE49-F238E27FC236}">
                <a16:creationId xmlns:a16="http://schemas.microsoft.com/office/drawing/2014/main" id="{E44A8237-3DE6-3E71-6FEE-6A0253E1C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D051EA-7E59-24C8-BCFE-90CD54278A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3F70F-740E-4FDD-A4E6-A7EA47AA6176}" type="slidenum">
              <a:rPr lang="en-US" smtClean="0"/>
              <a:t>‹#›</a:t>
            </a:fld>
            <a:endParaRPr lang="en-US"/>
          </a:p>
        </p:txBody>
      </p:sp>
    </p:spTree>
    <p:extLst>
      <p:ext uri="{BB962C8B-B14F-4D97-AF65-F5344CB8AC3E}">
        <p14:creationId xmlns:p14="http://schemas.microsoft.com/office/powerpoint/2010/main" val="1373568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lifewire.com/how-facial-recognition-is-learning-to-read-masked-faces-508968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with a face mask&#10;&#10;Description automatically generated with low confidence">
            <a:extLst>
              <a:ext uri="{FF2B5EF4-FFF2-40B4-BE49-F238E27FC236}">
                <a16:creationId xmlns:a16="http://schemas.microsoft.com/office/drawing/2014/main" id="{6C11AB37-3D19-F2ED-86A5-403D44E4AE8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0" y="0"/>
            <a:ext cx="12190240" cy="6858000"/>
          </a:xfrm>
          <a:prstGeom prst="rect">
            <a:avLst/>
          </a:prstGeom>
        </p:spPr>
      </p:pic>
      <p:sp>
        <p:nvSpPr>
          <p:cNvPr id="4" name="TextBox 3">
            <a:extLst>
              <a:ext uri="{FF2B5EF4-FFF2-40B4-BE49-F238E27FC236}">
                <a16:creationId xmlns:a16="http://schemas.microsoft.com/office/drawing/2014/main" id="{8E81CF97-2C0C-F4D5-244A-1FFA9CE09732}"/>
              </a:ext>
            </a:extLst>
          </p:cNvPr>
          <p:cNvSpPr txBox="1"/>
          <p:nvPr/>
        </p:nvSpPr>
        <p:spPr>
          <a:xfrm>
            <a:off x="1387011" y="390872"/>
            <a:ext cx="9153169"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Face Mask Detection Using python</a:t>
            </a:r>
          </a:p>
        </p:txBody>
      </p:sp>
      <p:sp>
        <p:nvSpPr>
          <p:cNvPr id="5" name="TextBox 4">
            <a:extLst>
              <a:ext uri="{FF2B5EF4-FFF2-40B4-BE49-F238E27FC236}">
                <a16:creationId xmlns:a16="http://schemas.microsoft.com/office/drawing/2014/main" id="{B8F23CDB-6FF1-8F33-D0DD-7F711A8454A5}"/>
              </a:ext>
            </a:extLst>
          </p:cNvPr>
          <p:cNvSpPr txBox="1"/>
          <p:nvPr/>
        </p:nvSpPr>
        <p:spPr>
          <a:xfrm>
            <a:off x="8229270" y="2224053"/>
            <a:ext cx="4031226" cy="1754326"/>
          </a:xfrm>
          <a:prstGeom prst="rect">
            <a:avLst/>
          </a:prstGeom>
          <a:noFill/>
        </p:spPr>
        <p:txBody>
          <a:bodyPr wrap="square" rtlCol="0">
            <a:spAutoFit/>
          </a:bodyPr>
          <a:lstStyle/>
          <a:p>
            <a:r>
              <a:rPr lang="en-US" sz="3600" b="1" i="1" dirty="0">
                <a:latin typeface="Times New Roman" panose="02020603050405020304" pitchFamily="18" charset="0"/>
                <a:cs typeface="Times New Roman" panose="02020603050405020304" pitchFamily="18" charset="0"/>
              </a:rPr>
              <a:t>Akshat Singhal</a:t>
            </a:r>
          </a:p>
          <a:p>
            <a:r>
              <a:rPr lang="en-US" sz="3600" b="1" i="1" dirty="0">
                <a:latin typeface="Times New Roman" panose="02020603050405020304" pitchFamily="18" charset="0"/>
                <a:cs typeface="Times New Roman" panose="02020603050405020304" pitchFamily="18" charset="0"/>
              </a:rPr>
              <a:t>2017453</a:t>
            </a:r>
          </a:p>
          <a:p>
            <a:r>
              <a:rPr lang="en-US" sz="3600" b="1" i="1" dirty="0" err="1">
                <a:latin typeface="Times New Roman" panose="02020603050405020304" pitchFamily="18" charset="0"/>
                <a:cs typeface="Times New Roman" panose="02020603050405020304" pitchFamily="18" charset="0"/>
              </a:rPr>
              <a:t>B.Tech</a:t>
            </a:r>
            <a:r>
              <a:rPr lang="en-US" sz="3600" b="1" i="1" dirty="0">
                <a:latin typeface="Times New Roman" panose="02020603050405020304" pitchFamily="18" charset="0"/>
                <a:cs typeface="Times New Roman" panose="02020603050405020304" pitchFamily="18" charset="0"/>
              </a:rPr>
              <a:t> CST</a:t>
            </a:r>
          </a:p>
        </p:txBody>
      </p:sp>
      <p:sp>
        <p:nvSpPr>
          <p:cNvPr id="6" name="TextBox 5">
            <a:extLst>
              <a:ext uri="{FF2B5EF4-FFF2-40B4-BE49-F238E27FC236}">
                <a16:creationId xmlns:a16="http://schemas.microsoft.com/office/drawing/2014/main" id="{3ED8495F-B239-A62F-1CC3-162333ECCB1D}"/>
              </a:ext>
            </a:extLst>
          </p:cNvPr>
          <p:cNvSpPr txBox="1"/>
          <p:nvPr/>
        </p:nvSpPr>
        <p:spPr>
          <a:xfrm>
            <a:off x="-209560" y="3850559"/>
            <a:ext cx="5314276" cy="1754326"/>
          </a:xfrm>
          <a:prstGeom prst="rect">
            <a:avLst/>
          </a:prstGeom>
          <a:noFill/>
        </p:spPr>
        <p:txBody>
          <a:bodyPr wrap="none" rtlCol="0">
            <a:spAutoFit/>
          </a:bodyPr>
          <a:lstStyle/>
          <a:p>
            <a:pPr algn="ctr"/>
            <a:r>
              <a:rPr lang="en-US" sz="3600" dirty="0">
                <a:latin typeface="Times New Roman" panose="02020603050405020304" pitchFamily="18" charset="0"/>
                <a:cs typeface="Times New Roman" panose="02020603050405020304" pitchFamily="18" charset="0"/>
              </a:rPr>
              <a:t>Under the mentorship of</a:t>
            </a:r>
          </a:p>
          <a:p>
            <a:pPr algn="ctr"/>
            <a:r>
              <a:rPr lang="en-US" sz="3600" dirty="0">
                <a:latin typeface="Times New Roman" panose="02020603050405020304" pitchFamily="18" charset="0"/>
                <a:cs typeface="Times New Roman" panose="02020603050405020304" pitchFamily="18" charset="0"/>
              </a:rPr>
              <a:t> </a:t>
            </a:r>
            <a:r>
              <a:rPr lang="en-US" sz="3600" b="1" i="1" dirty="0">
                <a:latin typeface="Times New Roman" panose="02020603050405020304" pitchFamily="18" charset="0"/>
                <a:cs typeface="Times New Roman" panose="02020603050405020304" pitchFamily="18" charset="0"/>
              </a:rPr>
              <a:t>Ms. Meenakshi </a:t>
            </a:r>
            <a:r>
              <a:rPr lang="en-US" sz="3600" b="1" i="1" dirty="0" err="1">
                <a:latin typeface="Times New Roman" panose="02020603050405020304" pitchFamily="18" charset="0"/>
                <a:cs typeface="Times New Roman" panose="02020603050405020304" pitchFamily="18" charset="0"/>
              </a:rPr>
              <a:t>Maindola</a:t>
            </a:r>
            <a:endParaRPr lang="en-US" sz="3600" b="1" i="1"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343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471B0-BEBC-B546-3003-71F549375C69}"/>
              </a:ext>
            </a:extLst>
          </p:cNvPr>
          <p:cNvSpPr txBox="1"/>
          <p:nvPr/>
        </p:nvSpPr>
        <p:spPr>
          <a:xfrm>
            <a:off x="659066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chemeClr val="tx2"/>
                </a:solidFill>
                <a:latin typeface="+mj-lt"/>
                <a:ea typeface="+mj-ea"/>
                <a:cs typeface="+mj-cs"/>
              </a:rPr>
              <a:t>Thank You</a:t>
            </a:r>
          </a:p>
          <a:p>
            <a:pPr>
              <a:lnSpc>
                <a:spcPct val="90000"/>
              </a:lnSpc>
              <a:spcBef>
                <a:spcPct val="0"/>
              </a:spcBef>
              <a:spcAft>
                <a:spcPts val="600"/>
              </a:spcAft>
            </a:pPr>
            <a:endParaRPr lang="en-US" sz="4000" kern="1200">
              <a:solidFill>
                <a:schemeClr val="tx2"/>
              </a:solidFill>
              <a:latin typeface="+mj-lt"/>
              <a:ea typeface="+mj-ea"/>
              <a:cs typeface="+mj-cs"/>
            </a:endParaRPr>
          </a:p>
        </p:txBody>
      </p:sp>
      <p:pic>
        <p:nvPicPr>
          <p:cNvPr id="6" name="Graphic 5" descr="Smiling Face with No Fill">
            <a:extLst>
              <a:ext uri="{FF2B5EF4-FFF2-40B4-BE49-F238E27FC236}">
                <a16:creationId xmlns:a16="http://schemas.microsoft.com/office/drawing/2014/main" id="{8CBB84DA-405D-3743-4BB0-5D98847EE9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13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2C5BC-AD73-1B87-1B46-25CFBC3EAE64}"/>
              </a:ext>
            </a:extLst>
          </p:cNvPr>
          <p:cNvSpPr txBox="1"/>
          <p:nvPr/>
        </p:nvSpPr>
        <p:spPr>
          <a:xfrm>
            <a:off x="4011560" y="393290"/>
            <a:ext cx="3631250" cy="646331"/>
          </a:xfrm>
          <a:prstGeom prst="rect">
            <a:avLst/>
          </a:prstGeom>
          <a:noFill/>
        </p:spPr>
        <p:txBody>
          <a:bodyPr wrap="none" rtlCol="0">
            <a:spAutoFit/>
          </a:bodyPr>
          <a:lstStyle/>
          <a:p>
            <a:r>
              <a:rPr lang="en-US"/>
              <a:t>Introduction and Problem Statement</a:t>
            </a:r>
          </a:p>
          <a:p>
            <a:endParaRPr lang="en-US" dirty="0"/>
          </a:p>
        </p:txBody>
      </p:sp>
      <p:sp>
        <p:nvSpPr>
          <p:cNvPr id="6" name="TextBox 5">
            <a:extLst>
              <a:ext uri="{FF2B5EF4-FFF2-40B4-BE49-F238E27FC236}">
                <a16:creationId xmlns:a16="http://schemas.microsoft.com/office/drawing/2014/main" id="{E792F1EB-9D85-8A46-D447-BCB35710F62C}"/>
              </a:ext>
            </a:extLst>
          </p:cNvPr>
          <p:cNvSpPr txBox="1"/>
          <p:nvPr/>
        </p:nvSpPr>
        <p:spPr>
          <a:xfrm>
            <a:off x="688258" y="1040523"/>
            <a:ext cx="5611536" cy="646331"/>
          </a:xfrm>
          <a:prstGeom prst="rect">
            <a:avLst/>
          </a:prstGeom>
          <a:noFill/>
        </p:spPr>
        <p:txBody>
          <a:bodyPr wrap="none" rtlCol="0">
            <a:spAutoFit/>
          </a:bodyPr>
          <a:lstStyle/>
          <a:p>
            <a:r>
              <a:rPr lang="en-US" sz="1800">
                <a:effectLst/>
                <a:latin typeface="Times New Roman" panose="02020603050405020304" pitchFamily="18" charset="0"/>
                <a:ea typeface="Times New Roman" panose="02020603050405020304" pitchFamily="18" charset="0"/>
              </a:rPr>
              <a:t>Face Mask Detection, What is it? And why do we need it? </a:t>
            </a:r>
            <a:endParaRPr lang="en-US" sz="1600">
              <a:effectLst/>
              <a:latin typeface="Calibri" panose="020F0502020204030204" pitchFamily="34" charset="0"/>
              <a:ea typeface="Calibri" panose="020F0502020204030204" pitchFamily="34" charset="0"/>
            </a:endParaRPr>
          </a:p>
          <a:p>
            <a:endParaRPr lang="en-US" dirty="0"/>
          </a:p>
        </p:txBody>
      </p:sp>
      <p:graphicFrame>
        <p:nvGraphicFramePr>
          <p:cNvPr id="10" name="TextBox 3">
            <a:extLst>
              <a:ext uri="{FF2B5EF4-FFF2-40B4-BE49-F238E27FC236}">
                <a16:creationId xmlns:a16="http://schemas.microsoft.com/office/drawing/2014/main" id="{C91F317F-C130-98BD-E1C6-11E366C4C905}"/>
              </a:ext>
            </a:extLst>
          </p:cNvPr>
          <p:cNvGraphicFramePr/>
          <p:nvPr>
            <p:extLst>
              <p:ext uri="{D42A27DB-BD31-4B8C-83A1-F6EECF244321}">
                <p14:modId xmlns:p14="http://schemas.microsoft.com/office/powerpoint/2010/main" val="3817242848"/>
              </p:ext>
            </p:extLst>
          </p:nvPr>
        </p:nvGraphicFramePr>
        <p:xfrm>
          <a:off x="688258" y="1463707"/>
          <a:ext cx="10078063" cy="4445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40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7553FBC-0F51-925A-0E9C-BB287C30749E}"/>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60000"/>
                  </a:schemeClr>
                </a:solidFill>
              </a:rPr>
              <a:t>Methodology</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p:txBody>
      </p:sp>
      <p:pic>
        <p:nvPicPr>
          <p:cNvPr id="5" name="Picture 4" descr="Diagram&#10;&#10;Description automatically generated">
            <a:extLst>
              <a:ext uri="{FF2B5EF4-FFF2-40B4-BE49-F238E27FC236}">
                <a16:creationId xmlns:a16="http://schemas.microsoft.com/office/drawing/2014/main" id="{D1B3619A-13AF-4CF6-EADE-2415D60F5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24541" y="643469"/>
            <a:ext cx="5187208" cy="5571062"/>
          </a:xfrm>
          <a:prstGeom prst="rect">
            <a:avLst/>
          </a:prstGeom>
          <a:noFill/>
        </p:spPr>
      </p:pic>
    </p:spTree>
    <p:extLst>
      <p:ext uri="{BB962C8B-B14F-4D97-AF65-F5344CB8AC3E}">
        <p14:creationId xmlns:p14="http://schemas.microsoft.com/office/powerpoint/2010/main" val="55827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5616D24-A9B5-7731-C060-EFAA76461F98}"/>
              </a:ext>
            </a:extLst>
          </p:cNvPr>
          <p:cNvSpPr>
            <a:spLocks noChangeArrowheads="1"/>
          </p:cNvSpPr>
          <p:nvPr/>
        </p:nvSpPr>
        <p:spPr bwMode="auto">
          <a:xfrm>
            <a:off x="610237" y="709097"/>
            <a:ext cx="7493344"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Load face mask dataset: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 contains 868 images of people with mask and 868 images of people with mask.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Now to gather this dataset I build artificial dataset for people with masks using facial landmarks on the faces and then appending a face mask artificially.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D4473FE3-300B-507B-FD12-BF59A0649651}"/>
              </a:ext>
            </a:extLst>
          </p:cNvPr>
          <p:cNvSpPr>
            <a:spLocks noChangeArrowheads="1"/>
          </p:cNvSpPr>
          <p:nvPr/>
        </p:nvSpPr>
        <p:spPr bwMode="auto">
          <a:xfrm>
            <a:off x="403759" y="3431534"/>
            <a:ext cx="1120813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 and fine tuning the model: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Loading image data: </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First we will load the image dataset into the memory including the original photos and artificial photos I obtained for faces with mask.</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Preprocess image:  </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resizes the image into 224X224 pixels, and convert it into array format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Mobilenet</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v2 architecture:</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Load the predefined mobile net architecture and fine tune it.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Save model to disk:</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After the model is fully trained, save it </a:t>
            </a:r>
            <a:r>
              <a:rPr kumimoji="0" lang="en-US"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tothe</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disk so that it can be loaded into memory at the time of mask detection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89B7589-C10E-78F3-A52F-883B2B5C9ACC}"/>
              </a:ext>
            </a:extLst>
          </p:cNvPr>
          <p:cNvSpPr txBox="1"/>
          <p:nvPr/>
        </p:nvSpPr>
        <p:spPr>
          <a:xfrm>
            <a:off x="5420173" y="179237"/>
            <a:ext cx="1351653" cy="954107"/>
          </a:xfrm>
          <a:prstGeom prst="rect">
            <a:avLst/>
          </a:prstGeom>
          <a:noFill/>
        </p:spPr>
        <p:txBody>
          <a:bodyPr wrap="none" rtlCol="0">
            <a:spAutoFit/>
          </a:bodyPr>
          <a:lstStyle/>
          <a:p>
            <a:pPr algn="ct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Phase 1</a:t>
            </a:r>
          </a:p>
          <a:p>
            <a:pPr algn="ctr"/>
            <a:endParaRPr lang="en-US" sz="2800" dirty="0"/>
          </a:p>
        </p:txBody>
      </p:sp>
      <p:pic>
        <p:nvPicPr>
          <p:cNvPr id="5" name="Picture 14" descr="A person wearing glasses&#10;&#10;Description automatically generated with low confidence">
            <a:extLst>
              <a:ext uri="{FF2B5EF4-FFF2-40B4-BE49-F238E27FC236}">
                <a16:creationId xmlns:a16="http://schemas.microsoft.com/office/drawing/2014/main" id="{8B2DAE8D-D607-C8FB-FFD7-24953035B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5335" y="820738"/>
            <a:ext cx="1886183" cy="260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57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43111-84DE-CC61-99D6-3C745B3FBCB4}"/>
              </a:ext>
            </a:extLst>
          </p:cNvPr>
          <p:cNvSpPr txBox="1"/>
          <p:nvPr/>
        </p:nvSpPr>
        <p:spPr>
          <a:xfrm>
            <a:off x="530942" y="377382"/>
            <a:ext cx="11366090" cy="5150449"/>
          </a:xfrm>
          <a:prstGeom prst="rect">
            <a:avLst/>
          </a:prstGeom>
          <a:noFill/>
        </p:spPr>
        <p:txBody>
          <a:bodyPr wrap="square">
            <a:spAutoFit/>
          </a:bodyPr>
          <a:lstStyle/>
          <a:p>
            <a:pPr marL="0" marR="0" algn="ctr">
              <a:lnSpc>
                <a:spcPct val="200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Phase 2</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Load the model we just trained: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load the model we just trained into the memory so that we can classify face with mask or no mask</a:t>
            </a:r>
          </a:p>
          <a:p>
            <a:pPr marL="0" marR="0">
              <a:lnSpc>
                <a:spcPct val="200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Detect face in image or video stream: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Detect all the faces available in the video stream using any method whether it is a custom model, Har cascade or something else, then feed this faces location to the model and it will give result as output that whether this face has mask or not.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152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071C680-3C9E-AF5B-AC7A-3AD8532E3F1F}"/>
              </a:ext>
            </a:extLst>
          </p:cNvPr>
          <p:cNvSpPr txBox="1"/>
          <p:nvPr/>
        </p:nvSpPr>
        <p:spPr>
          <a:xfrm>
            <a:off x="804672" y="1122363"/>
            <a:ext cx="330813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solidFill>
                  <a:srgbClr val="FFFFFF"/>
                </a:solidFill>
                <a:latin typeface="+mj-lt"/>
                <a:ea typeface="+mj-ea"/>
                <a:cs typeface="+mj-cs"/>
              </a:rPr>
              <a:t>Results and discussion</a:t>
            </a:r>
          </a:p>
        </p:txBody>
      </p:sp>
      <p:pic>
        <p:nvPicPr>
          <p:cNvPr id="3" name="Picture 2" descr="Chart, line chart&#10;&#10;Description automatically generated">
            <a:extLst>
              <a:ext uri="{FF2B5EF4-FFF2-40B4-BE49-F238E27FC236}">
                <a16:creationId xmlns:a16="http://schemas.microsoft.com/office/drawing/2014/main" id="{0265E7B7-CF0E-FDB5-3A81-30898DCE5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23714" y="564862"/>
            <a:ext cx="6470285" cy="4852713"/>
          </a:xfrm>
          <a:prstGeom prst="rect">
            <a:avLst/>
          </a:prstGeom>
          <a:noFill/>
        </p:spPr>
      </p:pic>
      <p:sp>
        <p:nvSpPr>
          <p:cNvPr id="5" name="TextBox 4">
            <a:extLst>
              <a:ext uri="{FF2B5EF4-FFF2-40B4-BE49-F238E27FC236}">
                <a16:creationId xmlns:a16="http://schemas.microsoft.com/office/drawing/2014/main" id="{553D7B66-F0E4-5161-40F3-579B067BD3DD}"/>
              </a:ext>
            </a:extLst>
          </p:cNvPr>
          <p:cNvSpPr txBox="1"/>
          <p:nvPr/>
        </p:nvSpPr>
        <p:spPr>
          <a:xfrm>
            <a:off x="5751871" y="5812960"/>
            <a:ext cx="6096000" cy="646331"/>
          </a:xfrm>
          <a:prstGeom prst="rect">
            <a:avLst/>
          </a:prstGeom>
          <a:noFill/>
        </p:spPr>
        <p:txBody>
          <a:bodyPr wrap="square">
            <a:spAutoFit/>
          </a:bodyPr>
          <a:lstStyle/>
          <a:p>
            <a:r>
              <a:rPr lang="en-US" sz="1800" i="1" dirty="0">
                <a:effectLst/>
                <a:latin typeface="Times New Roman" panose="02020603050405020304" pitchFamily="18" charset="0"/>
                <a:ea typeface="Times New Roman" panose="02020603050405020304" pitchFamily="18" charset="0"/>
              </a:rPr>
              <a:t>This is the loss and accuracy graph of the model trained described in the methodology</a:t>
            </a:r>
            <a:endParaRPr lang="en-US" dirty="0"/>
          </a:p>
        </p:txBody>
      </p:sp>
    </p:spTree>
    <p:extLst>
      <p:ext uri="{BB962C8B-B14F-4D97-AF65-F5344CB8AC3E}">
        <p14:creationId xmlns:p14="http://schemas.microsoft.com/office/powerpoint/2010/main" val="418237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with a face mask&#10;&#10;Description automatically generated with low confidence">
            <a:extLst>
              <a:ext uri="{FF2B5EF4-FFF2-40B4-BE49-F238E27FC236}">
                <a16:creationId xmlns:a16="http://schemas.microsoft.com/office/drawing/2014/main" id="{6773E957-535B-3AEE-9D7E-89E0FB52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457200"/>
            <a:ext cx="5106988" cy="5943600"/>
          </a:xfrm>
          <a:prstGeom prst="rect">
            <a:avLst/>
          </a:prstGeom>
        </p:spPr>
      </p:pic>
      <p:sp>
        <p:nvSpPr>
          <p:cNvPr id="5" name="TextBox 4">
            <a:extLst>
              <a:ext uri="{FF2B5EF4-FFF2-40B4-BE49-F238E27FC236}">
                <a16:creationId xmlns:a16="http://schemas.microsoft.com/office/drawing/2014/main" id="{40A3C5CF-700D-39E0-D35E-0798FCFD7C02}"/>
              </a:ext>
            </a:extLst>
          </p:cNvPr>
          <p:cNvSpPr txBox="1"/>
          <p:nvPr/>
        </p:nvSpPr>
        <p:spPr>
          <a:xfrm>
            <a:off x="755650" y="5211763"/>
            <a:ext cx="5106988" cy="1189038"/>
          </a:xfrm>
          <a:prstGeom prst="rect">
            <a:avLst/>
          </a:prstGeom>
          <a:solidFill>
            <a:srgbClr val="000000">
              <a:alpha val="50000"/>
            </a:srgbClr>
          </a:solidFill>
          <a:ln>
            <a:noFill/>
          </a:ln>
        </p:spPr>
        <p:txBody>
          <a:bodyPr wrap="square" anchor="ctr">
            <a:noAutofit/>
          </a:bodyPr>
          <a:lstStyle/>
          <a:p>
            <a:pPr algn="ctr">
              <a:spcAft>
                <a:spcPts val="600"/>
              </a:spcAft>
            </a:pPr>
            <a:r>
              <a:rPr lang="en-US" sz="1300" i="1" dirty="0">
                <a:solidFill>
                  <a:srgbClr val="FFFFFF"/>
                </a:solidFill>
                <a:effectLst/>
                <a:latin typeface="Times New Roman" panose="02020603050405020304" pitchFamily="18" charset="0"/>
                <a:ea typeface="Times New Roman" panose="02020603050405020304" pitchFamily="18" charset="0"/>
              </a:rPr>
              <a:t>Detecting the mask on my face with the confidence score</a:t>
            </a:r>
            <a:endParaRPr lang="en-US" sz="1300" dirty="0">
              <a:solidFill>
                <a:srgbClr val="FFFFFF"/>
              </a:solidFill>
            </a:endParaRPr>
          </a:p>
        </p:txBody>
      </p:sp>
      <p:pic>
        <p:nvPicPr>
          <p:cNvPr id="3" name="Picture 2" descr="A person wearing glasses&#10;&#10;Description automatically generated with low confidence">
            <a:extLst>
              <a:ext uri="{FF2B5EF4-FFF2-40B4-BE49-F238E27FC236}">
                <a16:creationId xmlns:a16="http://schemas.microsoft.com/office/drawing/2014/main" id="{C74ADB1E-83F0-431D-14CE-4D2439818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663" y="457200"/>
            <a:ext cx="5499100" cy="5943600"/>
          </a:xfrm>
          <a:prstGeom prst="rect">
            <a:avLst/>
          </a:prstGeom>
        </p:spPr>
      </p:pic>
      <p:sp>
        <p:nvSpPr>
          <p:cNvPr id="7" name="TextBox 6">
            <a:extLst>
              <a:ext uri="{FF2B5EF4-FFF2-40B4-BE49-F238E27FC236}">
                <a16:creationId xmlns:a16="http://schemas.microsoft.com/office/drawing/2014/main" id="{906EDC78-1AD3-0932-AB87-959F33FF810A}"/>
              </a:ext>
            </a:extLst>
          </p:cNvPr>
          <p:cNvSpPr txBox="1"/>
          <p:nvPr/>
        </p:nvSpPr>
        <p:spPr>
          <a:xfrm>
            <a:off x="5935663" y="5211763"/>
            <a:ext cx="5499100" cy="1189038"/>
          </a:xfrm>
          <a:prstGeom prst="rect">
            <a:avLst/>
          </a:prstGeom>
          <a:solidFill>
            <a:srgbClr val="000000">
              <a:alpha val="50000"/>
            </a:srgbClr>
          </a:solidFill>
          <a:ln>
            <a:noFill/>
          </a:ln>
        </p:spPr>
        <p:txBody>
          <a:bodyPr wrap="square" anchor="ctr">
            <a:noAutofit/>
          </a:bodyPr>
          <a:lstStyle/>
          <a:p>
            <a:pPr marL="0" marR="0" algn="ctr">
              <a:spcBef>
                <a:spcPts val="0"/>
              </a:spcBef>
              <a:spcAft>
                <a:spcPts val="600"/>
              </a:spcAft>
            </a:pPr>
            <a:r>
              <a:rPr lang="en-US" sz="1300" i="1" dirty="0">
                <a:solidFill>
                  <a:srgbClr val="FFFFFF"/>
                </a:solidFill>
                <a:effectLst/>
                <a:latin typeface="Times New Roman" panose="02020603050405020304" pitchFamily="18" charset="0"/>
                <a:ea typeface="Times New Roman" panose="02020603050405020304" pitchFamily="18" charset="0"/>
              </a:rPr>
              <a:t>Detecting no mask on my face with 100% confidence</a:t>
            </a:r>
            <a:endParaRPr lang="en-US" sz="1300" dirty="0">
              <a:solidFill>
                <a:srgbClr val="FFFFF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06485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0F32DB9-D7C2-CCE7-D436-EFAA7650EC0D}"/>
              </a:ext>
            </a:extLst>
          </p:cNvPr>
          <p:cNvSpPr txBox="1"/>
          <p:nvPr/>
        </p:nvSpPr>
        <p:spPr>
          <a:xfrm>
            <a:off x="838200" y="704088"/>
            <a:ext cx="3529953" cy="29809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bg1"/>
                </a:solidFill>
                <a:latin typeface="+mj-lt"/>
                <a:ea typeface="+mj-ea"/>
                <a:cs typeface="+mj-cs"/>
              </a:rPr>
              <a:t>Conclusion</a:t>
            </a:r>
          </a:p>
        </p:txBody>
      </p:sp>
      <p:sp>
        <p:nvSpPr>
          <p:cNvPr id="3" name="TextBox 2">
            <a:extLst>
              <a:ext uri="{FF2B5EF4-FFF2-40B4-BE49-F238E27FC236}">
                <a16:creationId xmlns:a16="http://schemas.microsoft.com/office/drawing/2014/main" id="{C327AAA3-0806-8A81-C21F-ADE960C1745A}"/>
              </a:ext>
            </a:extLst>
          </p:cNvPr>
          <p:cNvSpPr txBox="1"/>
          <p:nvPr/>
        </p:nvSpPr>
        <p:spPr>
          <a:xfrm>
            <a:off x="6212410" y="704088"/>
            <a:ext cx="5135293" cy="5248656"/>
          </a:xfrm>
          <a:prstGeom prst="rect">
            <a:avLst/>
          </a:prstGeom>
        </p:spPr>
        <p:txBody>
          <a:bodyPr vert="horz" lIns="91440" tIns="45720" rIns="91440" bIns="45720" rtlCol="0" anchor="ctr">
            <a:normAutofit/>
          </a:bodyPr>
          <a:lstStyle/>
          <a:p>
            <a:pPr marL="0" marR="0" indent="-228600">
              <a:lnSpc>
                <a:spcPct val="90000"/>
              </a:lnSpc>
              <a:spcBef>
                <a:spcPts val="0"/>
              </a:spcBef>
              <a:spcAft>
                <a:spcPts val="600"/>
              </a:spcAft>
              <a:buFont typeface="Arial" panose="020B0604020202020204" pitchFamily="34" charset="0"/>
              <a:buChar char="•"/>
            </a:pPr>
            <a:r>
              <a:rPr lang="en-US" sz="2400" dirty="0">
                <a:effectLst/>
              </a:rPr>
              <a:t>This project has helped me learn many aspects of machine learning, I also learned how to fine tune the models and save models so that they can be used in other programs. </a:t>
            </a:r>
          </a:p>
          <a:p>
            <a:pPr marL="0" marR="0" indent="-228600">
              <a:lnSpc>
                <a:spcPct val="90000"/>
              </a:lnSpc>
              <a:spcBef>
                <a:spcPts val="0"/>
              </a:spcBef>
              <a:spcAft>
                <a:spcPts val="600"/>
              </a:spcAft>
              <a:buFont typeface="Arial" panose="020B0604020202020204" pitchFamily="34" charset="0"/>
              <a:buChar char="•"/>
            </a:pPr>
            <a:r>
              <a:rPr lang="en-US" sz="2400" dirty="0">
                <a:effectLst/>
              </a:rPr>
              <a:t>This project has the potential to help many people if implemented everywhere it will reduce the spread of covid 19 to an exponential rate.</a:t>
            </a:r>
          </a:p>
          <a:p>
            <a:pPr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66579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97E09B-49F7-33D3-C69D-87EC016A45B2}"/>
              </a:ext>
            </a:extLst>
          </p:cNvPr>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latin typeface="+mj-lt"/>
                <a:ea typeface="+mj-ea"/>
                <a:cs typeface="+mj-cs"/>
              </a:rPr>
              <a:t>Future Work</a:t>
            </a:r>
          </a:p>
        </p:txBody>
      </p:sp>
      <p:sp>
        <p:nvSpPr>
          <p:cNvPr id="4" name="TextBox 3">
            <a:extLst>
              <a:ext uri="{FF2B5EF4-FFF2-40B4-BE49-F238E27FC236}">
                <a16:creationId xmlns:a16="http://schemas.microsoft.com/office/drawing/2014/main" id="{9BCFE158-0FDA-D017-A0BF-0000F561CF41}"/>
              </a:ext>
            </a:extLst>
          </p:cNvPr>
          <p:cNvSpPr txBox="1"/>
          <p:nvPr/>
        </p:nvSpPr>
        <p:spPr>
          <a:xfrm>
            <a:off x="4965431" y="2438400"/>
            <a:ext cx="6586489" cy="3785419"/>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sz="2800" dirty="0">
                <a:effectLst/>
                <a:latin typeface="Times New Roman" panose="02020603050405020304" pitchFamily="18" charset="0"/>
                <a:cs typeface="Times New Roman" panose="02020603050405020304" pitchFamily="18" charset="0"/>
              </a:rPr>
              <a:t>In this project, there is one limitation that for detecting a mask, a face must be detected first. So, to remove this limitation I will try to make an object detection model in future so that it will detect the mask in the given input rather than mask on face it will remove this limitation and will be able to detect the masks even if face is not detected.</a:t>
            </a:r>
          </a:p>
        </p:txBody>
      </p:sp>
      <p:pic>
        <p:nvPicPr>
          <p:cNvPr id="14" name="Picture 5" descr="Blue facemask">
            <a:extLst>
              <a:ext uri="{FF2B5EF4-FFF2-40B4-BE49-F238E27FC236}">
                <a16:creationId xmlns:a16="http://schemas.microsoft.com/office/drawing/2014/main" id="{25234C08-21F7-B260-739E-4D8295A80551}"/>
              </a:ext>
            </a:extLst>
          </p:cNvPr>
          <p:cNvPicPr>
            <a:picLocks noChangeAspect="1"/>
          </p:cNvPicPr>
          <p:nvPr/>
        </p:nvPicPr>
        <p:blipFill rotWithShape="1">
          <a:blip r:embed="rId2"/>
          <a:srcRect l="24396" r="30484" b="-1"/>
          <a:stretch/>
        </p:blipFill>
        <p:spPr>
          <a:xfrm>
            <a:off x="20" y="10"/>
            <a:ext cx="4635571" cy="6857990"/>
          </a:xfrm>
          <a:prstGeom prst="rect">
            <a:avLst/>
          </a:prstGeom>
          <a:effectLst/>
        </p:spPr>
      </p:pic>
      <p:cxnSp>
        <p:nvCxnSpPr>
          <p:cNvPr id="15"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1C4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420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583</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 Singhal</dc:creator>
  <cp:lastModifiedBy>Akshat Singhal</cp:lastModifiedBy>
  <cp:revision>1</cp:revision>
  <dcterms:created xsi:type="dcterms:W3CDTF">2023-01-06T17:56:18Z</dcterms:created>
  <dcterms:modified xsi:type="dcterms:W3CDTF">2023-01-06T19:03:05Z</dcterms:modified>
</cp:coreProperties>
</file>